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FFFF00"/>
    <a:srgbClr val="FF99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1658938" y="1600200"/>
            <a:ext cx="6837362" cy="3200400"/>
            <a:chOff x="1045" y="1008"/>
            <a:chExt cx="4307" cy="2016"/>
          </a:xfrm>
        </p:grpSpPr>
        <p:sp>
          <p:nvSpPr>
            <p:cNvPr id="5123" name="Oval 3"/>
            <p:cNvSpPr>
              <a:spLocks noChangeArrowheads="1"/>
            </p:cNvSpPr>
            <p:nvPr/>
          </p:nvSpPr>
          <p:spPr bwMode="hidden">
            <a:xfrm flipH="1">
              <a:off x="4392" y="1008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5124" name="Oval 4"/>
            <p:cNvSpPr>
              <a:spLocks noChangeArrowheads="1"/>
            </p:cNvSpPr>
            <p:nvPr/>
          </p:nvSpPr>
          <p:spPr bwMode="hidden">
            <a:xfrm flipH="1">
              <a:off x="3264" y="1008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5125" name="Oval 5"/>
            <p:cNvSpPr>
              <a:spLocks noChangeArrowheads="1"/>
            </p:cNvSpPr>
            <p:nvPr/>
          </p:nvSpPr>
          <p:spPr bwMode="hidden">
            <a:xfrm flipH="1">
              <a:off x="2136" y="1008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0E0F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5126" name="Oval 6"/>
            <p:cNvSpPr>
              <a:spLocks noChangeArrowheads="1"/>
            </p:cNvSpPr>
            <p:nvPr/>
          </p:nvSpPr>
          <p:spPr bwMode="hidden">
            <a:xfrm flipH="1">
              <a:off x="2136" y="2064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5127" name="Oval 7"/>
            <p:cNvSpPr>
              <a:spLocks noChangeArrowheads="1"/>
            </p:cNvSpPr>
            <p:nvPr/>
          </p:nvSpPr>
          <p:spPr bwMode="hidden">
            <a:xfrm flipH="1">
              <a:off x="1045" y="2064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5128" name="Oval 8"/>
            <p:cNvSpPr>
              <a:spLocks noChangeArrowheads="1"/>
            </p:cNvSpPr>
            <p:nvPr/>
          </p:nvSpPr>
          <p:spPr bwMode="hidden">
            <a:xfrm flipH="1">
              <a:off x="4392" y="2064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0E0F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</p:grpSp>
      <p:sp>
        <p:nvSpPr>
          <p:cNvPr id="5129" name="Rectangle 9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3F56E67-E682-47F9-B554-13971B416060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933575"/>
          </a:xfrm>
        </p:spPr>
        <p:txBody>
          <a:bodyPr anchor="b"/>
          <a:lstStyle>
            <a:lvl1pPr algn="r">
              <a:defRPr sz="44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3505200"/>
            <a:ext cx="6400800" cy="17526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04E61D-4280-48C2-B12E-E8824D1AF22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9113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62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62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AFD9B0-E8FA-4D15-8033-49B5DFE6FCD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490529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E7AAFC6D-9535-4BCF-9440-BFC5CC76C39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4623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CAE039-7E20-476F-8531-99B799B66A4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886651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8824CE-351C-4AF2-B74A-17588C3C3FC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58700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F1201C-8F55-44A5-B15E-6CBEC7449B7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858307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8A47DB-0878-4740-BBA6-5E299978224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97654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73DB4F-7B9E-489C-B621-CB15310F971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23121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391E5E-C988-417E-B59B-3B070F44F0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0536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B9B92A-4A92-4ED5-B83B-79324D133FE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139981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4F78CE-795F-4E11-B3BB-0DC8F6AB3A9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05237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1071563" y="304800"/>
            <a:ext cx="7615237" cy="1106488"/>
            <a:chOff x="675" y="192"/>
            <a:chExt cx="4797" cy="697"/>
          </a:xfrm>
        </p:grpSpPr>
        <p:sp>
          <p:nvSpPr>
            <p:cNvPr id="4099" name="Oval 3"/>
            <p:cNvSpPr>
              <a:spLocks noChangeArrowheads="1"/>
            </p:cNvSpPr>
            <p:nvPr/>
          </p:nvSpPr>
          <p:spPr bwMode="hidden">
            <a:xfrm flipH="1">
              <a:off x="3067" y="192"/>
              <a:ext cx="696" cy="6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4100" name="Oval 4"/>
            <p:cNvSpPr>
              <a:spLocks noChangeArrowheads="1"/>
            </p:cNvSpPr>
            <p:nvPr/>
          </p:nvSpPr>
          <p:spPr bwMode="hidden">
            <a:xfrm flipH="1">
              <a:off x="4777" y="192"/>
              <a:ext cx="695" cy="6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4101" name="Oval 5"/>
            <p:cNvSpPr>
              <a:spLocks noChangeArrowheads="1"/>
            </p:cNvSpPr>
            <p:nvPr/>
          </p:nvSpPr>
          <p:spPr bwMode="hidden">
            <a:xfrm flipH="1">
              <a:off x="675" y="193"/>
              <a:ext cx="695" cy="6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4102" name="Oval 6"/>
            <p:cNvSpPr>
              <a:spLocks noChangeArrowheads="1"/>
            </p:cNvSpPr>
            <p:nvPr/>
          </p:nvSpPr>
          <p:spPr bwMode="hidden">
            <a:xfrm flipH="1">
              <a:off x="3984" y="192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0E0F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4103" name="Oval 7"/>
            <p:cNvSpPr>
              <a:spLocks noChangeArrowheads="1"/>
            </p:cNvSpPr>
            <p:nvPr/>
          </p:nvSpPr>
          <p:spPr bwMode="hidden">
            <a:xfrm flipH="1">
              <a:off x="1486" y="192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2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</p:grpSp>
      <p:sp>
        <p:nvSpPr>
          <p:cNvPr id="4104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en-US" altLang="en-US"/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en-US" altLang="en-US"/>
          </a:p>
        </p:txBody>
      </p:sp>
      <p:sp>
        <p:nvSpPr>
          <p:cNvPr id="4107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758C2168-711D-4A52-BC6A-89612814B844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4108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¡"/>
        <a:defRPr sz="27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23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533400" y="274638"/>
            <a:ext cx="7772400" cy="1143000"/>
          </a:xfrm>
        </p:spPr>
        <p:txBody>
          <a:bodyPr/>
          <a:lstStyle/>
          <a:p>
            <a:r>
              <a:rPr lang="en-US" altLang="en-US" sz="3400" dirty="0">
                <a:solidFill>
                  <a:srgbClr val="0070C0"/>
                </a:solidFill>
              </a:rPr>
              <a:t>Me </a:t>
            </a:r>
            <a:r>
              <a:rPr lang="en-US" altLang="en-US" sz="3400" dirty="0" err="1">
                <a:solidFill>
                  <a:srgbClr val="0070C0"/>
                </a:solidFill>
              </a:rPr>
              <a:t>llamo</a:t>
            </a:r>
            <a:r>
              <a:rPr lang="en-US" altLang="en-US" sz="3400" dirty="0">
                <a:solidFill>
                  <a:srgbClr val="0070C0"/>
                </a:solidFill>
              </a:rPr>
              <a:t> __________       </a:t>
            </a:r>
            <a:r>
              <a:rPr lang="en-US" altLang="en-US" sz="3400" dirty="0" err="1">
                <a:solidFill>
                  <a:srgbClr val="0070C0"/>
                </a:solidFill>
              </a:rPr>
              <a:t>Clase</a:t>
            </a:r>
            <a:r>
              <a:rPr lang="en-US" altLang="en-US" sz="3400">
                <a:solidFill>
                  <a:srgbClr val="0070C0"/>
                </a:solidFill>
              </a:rPr>
              <a:t> </a:t>
            </a:r>
            <a:r>
              <a:rPr lang="en-US" altLang="en-US" sz="3400" smtClean="0">
                <a:solidFill>
                  <a:srgbClr val="0070C0"/>
                </a:solidFill>
              </a:rPr>
              <a:t>702</a:t>
            </a:r>
            <a:r>
              <a:rPr lang="en-US" altLang="en-US" sz="3400" dirty="0">
                <a:solidFill>
                  <a:srgbClr val="0070C0"/>
                </a:solidFill>
              </a:rPr>
              <a:t/>
            </a:r>
            <a:br>
              <a:rPr lang="en-US" altLang="en-US" sz="3400" dirty="0">
                <a:solidFill>
                  <a:srgbClr val="0070C0"/>
                </a:solidFill>
              </a:rPr>
            </a:br>
            <a:r>
              <a:rPr lang="en-US" altLang="en-US" sz="3400" dirty="0">
                <a:solidFill>
                  <a:srgbClr val="0070C0"/>
                </a:solidFill>
              </a:rPr>
              <a:t>La </a:t>
            </a:r>
            <a:r>
              <a:rPr lang="en-US" altLang="en-US" sz="3400" dirty="0" err="1">
                <a:solidFill>
                  <a:srgbClr val="0070C0"/>
                </a:solidFill>
              </a:rPr>
              <a:t>fecha</a:t>
            </a:r>
            <a:r>
              <a:rPr lang="en-US" altLang="en-US" sz="3400" dirty="0">
                <a:solidFill>
                  <a:srgbClr val="0070C0"/>
                </a:solidFill>
              </a:rPr>
              <a:t> </a:t>
            </a:r>
            <a:r>
              <a:rPr lang="en-US" altLang="en-US" sz="3400" dirty="0" err="1">
                <a:solidFill>
                  <a:srgbClr val="0070C0"/>
                </a:solidFill>
              </a:rPr>
              <a:t>es</a:t>
            </a:r>
            <a:r>
              <a:rPr lang="en-US" altLang="en-US" sz="3400" dirty="0">
                <a:solidFill>
                  <a:srgbClr val="0070C0"/>
                </a:solidFill>
              </a:rPr>
              <a:t> el </a:t>
            </a:r>
            <a:r>
              <a:rPr lang="en-US" altLang="en-US" sz="3400" dirty="0" smtClean="0">
                <a:solidFill>
                  <a:srgbClr val="0070C0"/>
                </a:solidFill>
              </a:rPr>
              <a:t>18 </a:t>
            </a:r>
            <a:r>
              <a:rPr lang="en-US" altLang="en-US" sz="3400" dirty="0">
                <a:solidFill>
                  <a:srgbClr val="0070C0"/>
                </a:solidFill>
              </a:rPr>
              <a:t>de </a:t>
            </a:r>
            <a:r>
              <a:rPr lang="en-US" altLang="en-US" sz="3400" dirty="0" err="1" smtClean="0">
                <a:solidFill>
                  <a:srgbClr val="0070C0"/>
                </a:solidFill>
              </a:rPr>
              <a:t>octubre</a:t>
            </a:r>
            <a:r>
              <a:rPr lang="en-US" altLang="en-US" sz="3400" dirty="0" smtClean="0">
                <a:solidFill>
                  <a:srgbClr val="0070C0"/>
                </a:solidFill>
              </a:rPr>
              <a:t> </a:t>
            </a:r>
            <a:r>
              <a:rPr lang="en-US" altLang="en-US" sz="3400" dirty="0">
                <a:solidFill>
                  <a:srgbClr val="0070C0"/>
                </a:solidFill>
              </a:rPr>
              <a:t>del </a:t>
            </a:r>
            <a:r>
              <a:rPr lang="en-US" altLang="en-US" sz="3400" dirty="0" smtClean="0">
                <a:solidFill>
                  <a:srgbClr val="0070C0"/>
                </a:solidFill>
              </a:rPr>
              <a:t>2013</a:t>
            </a:r>
            <a:endParaRPr lang="en-US" altLang="en-US" sz="3400" dirty="0">
              <a:solidFill>
                <a:srgbClr val="0070C0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04800" y="1600200"/>
            <a:ext cx="8686800" cy="4530725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dirty="0">
                <a:solidFill>
                  <a:srgbClr val="FF33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FF3300"/>
                </a:solidFill>
              </a:rPr>
              <a:t>14: </a:t>
            </a:r>
            <a:r>
              <a:rPr lang="es-ES_tradnl" altLang="en-US" dirty="0"/>
              <a:t>¿Cómo repasamos para </a:t>
            </a:r>
            <a:r>
              <a:rPr lang="es-ES_tradnl" altLang="en-US" dirty="0" smtClean="0"/>
              <a:t>tomar la </a:t>
            </a:r>
            <a:r>
              <a:rPr lang="es-ES_tradnl" altLang="en-US" dirty="0"/>
              <a:t>Prueba 1: Capitulo 2?</a:t>
            </a:r>
            <a:endParaRPr lang="es-ES_tradnl" altLang="en-US" dirty="0">
              <a:solidFill>
                <a:srgbClr val="FF3300"/>
              </a:solidFill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dirty="0">
                <a:solidFill>
                  <a:srgbClr val="FF3300"/>
                </a:solidFill>
              </a:rPr>
              <a:t>Actividad Inicial:</a:t>
            </a:r>
          </a:p>
          <a:p>
            <a:pPr>
              <a:lnSpc>
                <a:spcPct val="90000"/>
              </a:lnSpc>
            </a:pPr>
            <a:r>
              <a:rPr lang="es-ES_tradnl" altLang="en-US" dirty="0" err="1"/>
              <a:t>Copy</a:t>
            </a:r>
            <a:r>
              <a:rPr lang="es-ES_tradnl" altLang="en-US" dirty="0"/>
              <a:t> and complete </a:t>
            </a:r>
            <a:r>
              <a:rPr lang="es-ES_tradnl" altLang="en-US" dirty="0" err="1"/>
              <a:t>with</a:t>
            </a:r>
            <a:r>
              <a:rPr lang="es-ES_tradnl" altLang="en-US" dirty="0"/>
              <a:t> </a:t>
            </a:r>
            <a:r>
              <a:rPr lang="es-ES_tradnl" altLang="en-US" dirty="0" err="1"/>
              <a:t>information</a:t>
            </a:r>
            <a:r>
              <a:rPr lang="es-ES_tradnl" altLang="en-US" dirty="0"/>
              <a:t> </a:t>
            </a:r>
            <a:r>
              <a:rPr lang="es-ES_tradnl" altLang="en-US" dirty="0" err="1"/>
              <a:t>about</a:t>
            </a:r>
            <a:r>
              <a:rPr lang="es-ES_tradnl" altLang="en-US" dirty="0"/>
              <a:t> </a:t>
            </a:r>
            <a:r>
              <a:rPr lang="es-ES_tradnl" altLang="en-US" dirty="0" err="1"/>
              <a:t>yourself</a:t>
            </a:r>
            <a:r>
              <a:rPr lang="es-ES_tradnl" altLang="en-US" dirty="0"/>
              <a:t>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i="1" dirty="0"/>
              <a:t>¡Hola! Yo soy ________. Tengo _____ años. Soy bastante _________. No soy muy __________. Tengo el pelo _______ y tengo ojos ____________.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solidFill>
                  <a:srgbClr val="FF3300"/>
                </a:solidFill>
              </a:rPr>
              <a:t>Ejercicios: 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219200"/>
            <a:ext cx="8305800" cy="5410200"/>
          </a:xfrm>
        </p:spPr>
        <p:txBody>
          <a:bodyPr/>
          <a:lstStyle/>
          <a:p>
            <a:pPr marL="533400" indent="-533400">
              <a:lnSpc>
                <a:spcPct val="90000"/>
              </a:lnSpc>
              <a:buClr>
                <a:srgbClr val="0070C0"/>
              </a:buClr>
            </a:pPr>
            <a:r>
              <a:rPr lang="es-ES_tradnl" altLang="en-US" sz="2800" dirty="0"/>
              <a:t>Copia la tabla, escucha y completa:</a:t>
            </a:r>
          </a:p>
          <a:p>
            <a:pPr marL="533400" indent="-533400">
              <a:lnSpc>
                <a:spcPct val="90000"/>
              </a:lnSpc>
              <a:buClr>
                <a:srgbClr val="0070C0"/>
              </a:buClr>
            </a:pPr>
            <a:endParaRPr lang="es-ES_tradnl" altLang="en-US" sz="2800" dirty="0"/>
          </a:p>
          <a:p>
            <a:pPr marL="533400" indent="-533400">
              <a:lnSpc>
                <a:spcPct val="90000"/>
              </a:lnSpc>
              <a:buClr>
                <a:srgbClr val="0070C0"/>
              </a:buClr>
            </a:pPr>
            <a:endParaRPr lang="es-ES_tradnl" altLang="en-US" sz="2800" dirty="0"/>
          </a:p>
          <a:p>
            <a:pPr marL="533400" indent="-533400">
              <a:lnSpc>
                <a:spcPct val="90000"/>
              </a:lnSpc>
              <a:buClr>
                <a:srgbClr val="0070C0"/>
              </a:buClr>
            </a:pPr>
            <a:endParaRPr lang="es-ES_tradnl" altLang="en-US" sz="2800" dirty="0"/>
          </a:p>
          <a:p>
            <a:pPr marL="533400" indent="-533400">
              <a:lnSpc>
                <a:spcPct val="90000"/>
              </a:lnSpc>
              <a:buClr>
                <a:srgbClr val="0070C0"/>
              </a:buClr>
            </a:pPr>
            <a:endParaRPr lang="es-ES_tradnl" altLang="en-US" sz="2800" dirty="0"/>
          </a:p>
          <a:p>
            <a:pPr marL="533400" indent="-533400">
              <a:lnSpc>
                <a:spcPct val="90000"/>
              </a:lnSpc>
              <a:buClr>
                <a:srgbClr val="0070C0"/>
              </a:buClr>
            </a:pPr>
            <a:r>
              <a:rPr lang="es-ES_tradnl" altLang="en-US" sz="2800" dirty="0"/>
              <a:t>Completa con el pariente correcto:</a:t>
            </a:r>
          </a:p>
          <a:p>
            <a:pPr marL="533400" indent="-533400">
              <a:lnSpc>
                <a:spcPct val="90000"/>
              </a:lnSpc>
              <a:buClr>
                <a:srgbClr val="0070C0"/>
              </a:buClr>
              <a:buFont typeface="Wingdings" pitchFamily="2" charset="2"/>
              <a:buAutoNum type="arabicPeriod"/>
            </a:pPr>
            <a:r>
              <a:rPr lang="es-ES_tradnl" altLang="en-US" sz="2800" dirty="0"/>
              <a:t>El hijo de mi hermano es mi:</a:t>
            </a:r>
          </a:p>
          <a:p>
            <a:pPr marL="533400" indent="-533400">
              <a:lnSpc>
                <a:spcPct val="90000"/>
              </a:lnSpc>
              <a:buClr>
                <a:srgbClr val="0070C0"/>
              </a:buClr>
              <a:buFont typeface="Wingdings" pitchFamily="2" charset="2"/>
              <a:buAutoNum type="arabicPeriod"/>
            </a:pPr>
            <a:r>
              <a:rPr lang="es-ES_tradnl" altLang="en-US" sz="2800" dirty="0"/>
              <a:t>EL padre de mis primos es mi:</a:t>
            </a:r>
          </a:p>
          <a:p>
            <a:pPr marL="533400" indent="-533400">
              <a:lnSpc>
                <a:spcPct val="90000"/>
              </a:lnSpc>
              <a:buClr>
                <a:srgbClr val="0070C0"/>
              </a:buClr>
              <a:buFont typeface="Wingdings" pitchFamily="2" charset="2"/>
              <a:buAutoNum type="arabicPeriod"/>
            </a:pPr>
            <a:r>
              <a:rPr lang="es-ES_tradnl" altLang="en-US" sz="2800" dirty="0"/>
              <a:t>La madre de la hermana de mi padre:</a:t>
            </a:r>
          </a:p>
          <a:p>
            <a:pPr marL="533400" indent="-533400">
              <a:lnSpc>
                <a:spcPct val="90000"/>
              </a:lnSpc>
              <a:buClr>
                <a:srgbClr val="0070C0"/>
              </a:buClr>
              <a:buFont typeface="Wingdings" pitchFamily="2" charset="2"/>
              <a:buAutoNum type="arabicPeriod"/>
            </a:pPr>
            <a:r>
              <a:rPr lang="es-ES_tradnl" altLang="en-US" sz="2800" dirty="0"/>
              <a:t>La hija de mi padre y NO de mi madre:</a:t>
            </a:r>
          </a:p>
          <a:p>
            <a:pPr marL="533400" indent="-533400">
              <a:lnSpc>
                <a:spcPct val="90000"/>
              </a:lnSpc>
              <a:buClr>
                <a:srgbClr val="0070C0"/>
              </a:buClr>
              <a:buFont typeface="Wingdings" pitchFamily="2" charset="2"/>
              <a:buAutoNum type="arabicPeriod"/>
            </a:pPr>
            <a:r>
              <a:rPr lang="es-ES_tradnl" altLang="en-US" sz="2800" dirty="0"/>
              <a:t>El esposo de mi madre y NO es mi padre:</a:t>
            </a:r>
          </a:p>
        </p:txBody>
      </p:sp>
      <p:graphicFrame>
        <p:nvGraphicFramePr>
          <p:cNvPr id="9237" name="Group 21"/>
          <p:cNvGraphicFramePr>
            <a:graphicFrameLocks noGrp="1"/>
          </p:cNvGraphicFramePr>
          <p:nvPr>
            <p:ph sz="half" idx="2"/>
          </p:nvPr>
        </p:nvGraphicFramePr>
        <p:xfrm>
          <a:off x="990600" y="1752600"/>
          <a:ext cx="7162800" cy="1752600"/>
        </p:xfrm>
        <a:graphic>
          <a:graphicData uri="http://schemas.openxmlformats.org/drawingml/2006/table">
            <a:tbl>
              <a:tblPr/>
              <a:tblGrid>
                <a:gridCol w="3581400"/>
                <a:gridCol w="3581400"/>
              </a:tblGrid>
              <a:tr h="5842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Correcto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Incorrecto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/>
                    </a:solidFill>
                  </a:tcPr>
                </a:tc>
              </a:tr>
              <a:tr h="5842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5842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altLang="en-US">
                <a:solidFill>
                  <a:srgbClr val="FF3300"/>
                </a:solidFill>
              </a:rPr>
              <a:t>Ejercicios: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19200"/>
            <a:ext cx="8229600" cy="5181600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Clr>
                <a:srgbClr val="0070C0"/>
              </a:buClr>
            </a:pPr>
            <a:r>
              <a:rPr lang="es-ES_tradnl" altLang="en-US" sz="2800" dirty="0"/>
              <a:t>Complete </a:t>
            </a:r>
            <a:r>
              <a:rPr lang="es-ES_tradnl" altLang="en-US" sz="2800" dirty="0" err="1"/>
              <a:t>with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the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correct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word</a:t>
            </a:r>
            <a:r>
              <a:rPr lang="es-ES_tradnl" altLang="en-US" sz="2800" dirty="0"/>
              <a:t>:</a:t>
            </a:r>
          </a:p>
          <a:p>
            <a:pPr marL="609600" indent="-609600">
              <a:lnSpc>
                <a:spcPct val="80000"/>
              </a:lnSpc>
              <a:buClr>
                <a:srgbClr val="0070C0"/>
              </a:buClr>
              <a:buFont typeface="Wingdings" pitchFamily="2" charset="2"/>
              <a:buAutoNum type="arabicPeriod"/>
            </a:pPr>
            <a:r>
              <a:rPr lang="es-ES_tradnl" altLang="en-US" sz="2800" dirty="0"/>
              <a:t>Yo soy ____________ de mis padres.</a:t>
            </a:r>
          </a:p>
          <a:p>
            <a:pPr marL="609600" indent="-609600">
              <a:lnSpc>
                <a:spcPct val="80000"/>
              </a:lnSpc>
              <a:buClr>
                <a:srgbClr val="0070C0"/>
              </a:buClr>
              <a:buFont typeface="Wingdings" pitchFamily="2" charset="2"/>
              <a:buAutoNum type="arabicPeriod"/>
            </a:pPr>
            <a:r>
              <a:rPr lang="es-ES_tradnl" altLang="en-US" sz="2800" dirty="0"/>
              <a:t>La hija de mis padres es mi _________.</a:t>
            </a:r>
          </a:p>
          <a:p>
            <a:pPr marL="609600" indent="-609600">
              <a:lnSpc>
                <a:spcPct val="80000"/>
              </a:lnSpc>
              <a:buClr>
                <a:srgbClr val="0070C0"/>
              </a:buClr>
              <a:buFont typeface="Wingdings" pitchFamily="2" charset="2"/>
              <a:buAutoNum type="arabicPeriod"/>
            </a:pPr>
            <a:r>
              <a:rPr lang="es-ES_tradnl" altLang="en-US" sz="2800" dirty="0"/>
              <a:t>La hermana de mi madre es mi _______.</a:t>
            </a:r>
          </a:p>
          <a:p>
            <a:pPr marL="609600" indent="-609600">
              <a:lnSpc>
                <a:spcPct val="80000"/>
              </a:lnSpc>
              <a:buClr>
                <a:srgbClr val="0070C0"/>
              </a:buClr>
              <a:buFont typeface="Wingdings" pitchFamily="2" charset="2"/>
              <a:buAutoNum type="arabicPeriod"/>
            </a:pPr>
            <a:r>
              <a:rPr lang="es-ES_tradnl" altLang="en-US" sz="2800" dirty="0"/>
              <a:t>Mis abuelos tienen dos nietos—mi ____________ y yo.</a:t>
            </a:r>
          </a:p>
          <a:p>
            <a:pPr marL="609600" indent="-609600">
              <a:lnSpc>
                <a:spcPct val="80000"/>
              </a:lnSpc>
              <a:buClr>
                <a:srgbClr val="0070C0"/>
              </a:buClr>
              <a:buFont typeface="Wingdings" pitchFamily="2" charset="2"/>
              <a:buAutoNum type="arabicPeriod"/>
            </a:pPr>
            <a:r>
              <a:rPr lang="es-ES_tradnl" altLang="en-US" sz="2800" dirty="0"/>
              <a:t>Marisa no tiene hermanos. Ella es un __________ _________.</a:t>
            </a:r>
          </a:p>
          <a:p>
            <a:pPr marL="609600" indent="-609600">
              <a:lnSpc>
                <a:spcPct val="80000"/>
              </a:lnSpc>
              <a:buClr>
                <a:srgbClr val="0070C0"/>
              </a:buClr>
              <a:buFont typeface="Wingdings" pitchFamily="2" charset="2"/>
              <a:buAutoNum type="arabicPeriod"/>
            </a:pPr>
            <a:r>
              <a:rPr lang="es-ES_tradnl" altLang="en-US" sz="2800" dirty="0"/>
              <a:t>Mi prima es bonita tiene __________ negro y __________ azules.</a:t>
            </a:r>
          </a:p>
          <a:p>
            <a:pPr marL="609600" indent="-609600">
              <a:lnSpc>
                <a:spcPct val="80000"/>
              </a:lnSpc>
              <a:buClr>
                <a:srgbClr val="0070C0"/>
              </a:buClr>
              <a:buFont typeface="Wingdings" pitchFamily="2" charset="2"/>
              <a:buAutoNum type="arabicPeriod"/>
            </a:pPr>
            <a:r>
              <a:rPr lang="es-ES_tradnl" altLang="en-US" sz="2800" dirty="0"/>
              <a:t>Laura tiene una ___________. Es un perro cariñoso.</a:t>
            </a:r>
          </a:p>
          <a:p>
            <a:pPr marL="609600" indent="-609600">
              <a:lnSpc>
                <a:spcPct val="80000"/>
              </a:lnSpc>
              <a:buClr>
                <a:srgbClr val="0070C0"/>
              </a:buClr>
            </a:pPr>
            <a:endParaRPr lang="es-ES_tradnl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 smtClean="0">
                <a:solidFill>
                  <a:srgbClr val="FF3300"/>
                </a:solidFill>
              </a:rPr>
              <a:t>Ejercicios</a:t>
            </a:r>
            <a:endParaRPr lang="en-US" altLang="en-US" dirty="0">
              <a:solidFill>
                <a:srgbClr val="FF3300"/>
              </a:solidFill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 smtClean="0"/>
              <a:t>TOMAR LA PRUEBA 1!</a:t>
            </a:r>
          </a:p>
          <a:p>
            <a:endParaRPr lang="en-US" altLang="en-US" dirty="0"/>
          </a:p>
          <a:p>
            <a:endParaRPr lang="en-US" altLang="en-US" dirty="0" smtClean="0"/>
          </a:p>
          <a:p>
            <a:endParaRPr lang="en-US" altLang="en-US" dirty="0"/>
          </a:p>
          <a:p>
            <a:r>
              <a:rPr lang="en-US" altLang="en-US" dirty="0" smtClean="0"/>
              <a:t>Complete </a:t>
            </a:r>
            <a:r>
              <a:rPr lang="en-US" altLang="en-US" dirty="0"/>
              <a:t>the </a:t>
            </a:r>
            <a:r>
              <a:rPr lang="en-US" altLang="en-US" dirty="0" smtClean="0"/>
              <a:t>hand-out </a:t>
            </a:r>
            <a:r>
              <a:rPr lang="en-US" altLang="en-US" u="sng" dirty="0" smtClean="0"/>
              <a:t>Dos </a:t>
            </a:r>
            <a:r>
              <a:rPr lang="en-US" altLang="en-US" u="sng" dirty="0" err="1" smtClean="0"/>
              <a:t>familias</a:t>
            </a:r>
            <a:r>
              <a:rPr lang="en-US" altLang="en-US" u="sng" dirty="0" smtClean="0"/>
              <a:t> </a:t>
            </a:r>
            <a:r>
              <a:rPr lang="en-US" altLang="en-US" u="sng" dirty="0" err="1" smtClean="0"/>
              <a:t>españolas</a:t>
            </a:r>
            <a:endParaRPr lang="en-US" altLang="en-US" dirty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457200" y="25146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US" altLang="en-US" kern="0" dirty="0" err="1" smtClean="0">
                <a:solidFill>
                  <a:srgbClr val="FF3300"/>
                </a:solidFill>
              </a:rPr>
              <a:t>Tarea</a:t>
            </a:r>
            <a:r>
              <a:rPr lang="en-US" altLang="en-US" kern="0" dirty="0" smtClean="0">
                <a:solidFill>
                  <a:srgbClr val="FF3300"/>
                </a:solidFill>
              </a:rPr>
              <a:t> # 14</a:t>
            </a:r>
            <a:endParaRPr lang="en-US" altLang="en-US" kern="0" dirty="0">
              <a:solidFill>
                <a:srgbClr val="FF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3506696"/>
      </p:ext>
    </p:extLst>
  </p:cSld>
  <p:clrMapOvr>
    <a:masterClrMapping/>
  </p:clrMapOvr>
</p:sld>
</file>

<file path=ppt/theme/theme1.xml><?xml version="1.0" encoding="utf-8"?>
<a:theme xmlns:a="http://schemas.openxmlformats.org/drawingml/2006/main" name="Watermark">
  <a:themeElements>
    <a:clrScheme name="Watermar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CCCFF"/>
      </a:accent1>
      <a:accent2>
        <a:srgbClr val="D9D8EC"/>
      </a:accent2>
      <a:accent3>
        <a:srgbClr val="FFFFFF"/>
      </a:accent3>
      <a:accent4>
        <a:srgbClr val="000000"/>
      </a:accent4>
      <a:accent5>
        <a:srgbClr val="E2E2FF"/>
      </a:accent5>
      <a:accent6>
        <a:srgbClr val="C4C4D6"/>
      </a:accent6>
      <a:hlink>
        <a:srgbClr val="6767FF"/>
      </a:hlink>
      <a:folHlink>
        <a:srgbClr val="9933FF"/>
      </a:folHlink>
    </a:clrScheme>
    <a:fontScheme name="Watermark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Watermar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CCFF"/>
        </a:accent1>
        <a:accent2>
          <a:srgbClr val="D9D8E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C4C4D6"/>
        </a:accent6>
        <a:hlink>
          <a:srgbClr val="6767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termark 2">
        <a:dk1>
          <a:srgbClr val="000000"/>
        </a:dk1>
        <a:lt1>
          <a:srgbClr val="FFFFFF"/>
        </a:lt1>
        <a:dk2>
          <a:srgbClr val="666633"/>
        </a:dk2>
        <a:lt2>
          <a:srgbClr val="5F5F5F"/>
        </a:lt2>
        <a:accent1>
          <a:srgbClr val="FFCC00"/>
        </a:accent1>
        <a:accent2>
          <a:srgbClr val="EFF0B2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D9D9A1"/>
        </a:accent6>
        <a:hlink>
          <a:srgbClr val="808000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termark 3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9BB0CB"/>
        </a:accent1>
        <a:accent2>
          <a:srgbClr val="D1E0CE"/>
        </a:accent2>
        <a:accent3>
          <a:srgbClr val="FFFFFF"/>
        </a:accent3>
        <a:accent4>
          <a:srgbClr val="000000"/>
        </a:accent4>
        <a:accent5>
          <a:srgbClr val="CBD4E2"/>
        </a:accent5>
        <a:accent6>
          <a:srgbClr val="BDCBBA"/>
        </a:accent6>
        <a:hlink>
          <a:srgbClr val="8EA642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termark 4">
        <a:dk1>
          <a:srgbClr val="333300"/>
        </a:dk1>
        <a:lt1>
          <a:srgbClr val="FFFFCC"/>
        </a:lt1>
        <a:dk2>
          <a:srgbClr val="336600"/>
        </a:dk2>
        <a:lt2>
          <a:srgbClr val="FFFFCC"/>
        </a:lt2>
        <a:accent1>
          <a:srgbClr val="99CC00"/>
        </a:accent1>
        <a:accent2>
          <a:srgbClr val="669900"/>
        </a:accent2>
        <a:accent3>
          <a:srgbClr val="ADB8AA"/>
        </a:accent3>
        <a:accent4>
          <a:srgbClr val="DADAAE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5">
        <a:dk1>
          <a:srgbClr val="424458"/>
        </a:dk1>
        <a:lt1>
          <a:srgbClr val="FFFFFF"/>
        </a:lt1>
        <a:dk2>
          <a:srgbClr val="004A48"/>
        </a:dk2>
        <a:lt2>
          <a:srgbClr val="FFFFFF"/>
        </a:lt2>
        <a:accent1>
          <a:srgbClr val="83B200"/>
        </a:accent1>
        <a:accent2>
          <a:srgbClr val="006260"/>
        </a:accent2>
        <a:accent3>
          <a:srgbClr val="AAB1B1"/>
        </a:accent3>
        <a:accent4>
          <a:srgbClr val="DADADA"/>
        </a:accent4>
        <a:accent5>
          <a:srgbClr val="C1D5AA"/>
        </a:accent5>
        <a:accent6>
          <a:srgbClr val="005856"/>
        </a:accent6>
        <a:hlink>
          <a:srgbClr val="6666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6">
        <a:dk1>
          <a:srgbClr val="000000"/>
        </a:dk1>
        <a:lt1>
          <a:srgbClr val="FFFFFF"/>
        </a:lt1>
        <a:dk2>
          <a:srgbClr val="1C2046"/>
        </a:dk2>
        <a:lt2>
          <a:srgbClr val="FFFFFF"/>
        </a:lt2>
        <a:accent1>
          <a:srgbClr val="00CCFF"/>
        </a:accent1>
        <a:accent2>
          <a:srgbClr val="2D226E"/>
        </a:accent2>
        <a:accent3>
          <a:srgbClr val="ABABB0"/>
        </a:accent3>
        <a:accent4>
          <a:srgbClr val="DADADA"/>
        </a:accent4>
        <a:accent5>
          <a:srgbClr val="AAE2FF"/>
        </a:accent5>
        <a:accent6>
          <a:srgbClr val="281E63"/>
        </a:accent6>
        <a:hlink>
          <a:srgbClr val="666699"/>
        </a:hlink>
        <a:folHlink>
          <a:srgbClr val="99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7">
        <a:dk1>
          <a:srgbClr val="424458"/>
        </a:dk1>
        <a:lt1>
          <a:srgbClr val="FFFFFF"/>
        </a:lt1>
        <a:dk2>
          <a:srgbClr val="000066"/>
        </a:dk2>
        <a:lt2>
          <a:srgbClr val="FFFFFF"/>
        </a:lt2>
        <a:accent1>
          <a:srgbClr val="6666FF"/>
        </a:accent1>
        <a:accent2>
          <a:srgbClr val="333399"/>
        </a:accent2>
        <a:accent3>
          <a:srgbClr val="AAAAB8"/>
        </a:accent3>
        <a:accent4>
          <a:srgbClr val="DADADA"/>
        </a:accent4>
        <a:accent5>
          <a:srgbClr val="B8B8FF"/>
        </a:accent5>
        <a:accent6>
          <a:srgbClr val="2D2D8A"/>
        </a:accent6>
        <a:hlink>
          <a:srgbClr val="FF99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8">
        <a:dk1>
          <a:srgbClr val="1C1C1C"/>
        </a:dk1>
        <a:lt1>
          <a:srgbClr val="FFFFCC"/>
        </a:lt1>
        <a:dk2>
          <a:srgbClr val="390B20"/>
        </a:dk2>
        <a:lt2>
          <a:srgbClr val="FFFFCC"/>
        </a:lt2>
        <a:accent1>
          <a:srgbClr val="FF916F"/>
        </a:accent1>
        <a:accent2>
          <a:srgbClr val="561450"/>
        </a:accent2>
        <a:accent3>
          <a:srgbClr val="AEAAAB"/>
        </a:accent3>
        <a:accent4>
          <a:srgbClr val="DADAAE"/>
        </a:accent4>
        <a:accent5>
          <a:srgbClr val="FFC7BB"/>
        </a:accent5>
        <a:accent6>
          <a:srgbClr val="4D1148"/>
        </a:accent6>
        <a:hlink>
          <a:srgbClr val="637D95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9">
        <a:dk1>
          <a:srgbClr val="4C0000"/>
        </a:dk1>
        <a:lt1>
          <a:srgbClr val="FFFFFF"/>
        </a:lt1>
        <a:dk2>
          <a:srgbClr val="722104"/>
        </a:dk2>
        <a:lt2>
          <a:srgbClr val="FFFFFF"/>
        </a:lt2>
        <a:accent1>
          <a:srgbClr val="CC6600"/>
        </a:accent1>
        <a:accent2>
          <a:srgbClr val="8A2E00"/>
        </a:accent2>
        <a:accent3>
          <a:srgbClr val="BCABAA"/>
        </a:accent3>
        <a:accent4>
          <a:srgbClr val="DADADA"/>
        </a:accent4>
        <a:accent5>
          <a:srgbClr val="E2B8AA"/>
        </a:accent5>
        <a:accent6>
          <a:srgbClr val="7D2900"/>
        </a:accent6>
        <a:hlink>
          <a:srgbClr val="FFCC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Watermark</Template>
  <TotalTime>80</TotalTime>
  <Words>207</Words>
  <Application>Microsoft Office PowerPoint</Application>
  <PresentationFormat>On-screen Show (4:3)</PresentationFormat>
  <Paragraphs>35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Times New Roman</vt:lpstr>
      <vt:lpstr>Wingdings</vt:lpstr>
      <vt:lpstr>Watermark</vt:lpstr>
      <vt:lpstr>Me llamo __________       Clase 702 La fecha es el 18 de octubre del 2013</vt:lpstr>
      <vt:lpstr>Ejercicios: </vt:lpstr>
      <vt:lpstr>Ejercicios: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      Clase 9N La fecha es el 13 de marzo del 2012</dc:title>
  <dc:creator>Helen Zumaeta</dc:creator>
  <cp:lastModifiedBy>Helen Zumaeta</cp:lastModifiedBy>
  <cp:revision>8</cp:revision>
  <dcterms:created xsi:type="dcterms:W3CDTF">2012-03-12T23:16:18Z</dcterms:created>
  <dcterms:modified xsi:type="dcterms:W3CDTF">2013-10-18T13:24:04Z</dcterms:modified>
</cp:coreProperties>
</file>